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unito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Maven Pro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Nunito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regular.fntdata"/><Relationship Id="rId25" Type="http://schemas.openxmlformats.org/officeDocument/2006/relationships/font" Target="fonts/Montserrat-boldItalic.fntdata"/><Relationship Id="rId27" Type="http://schemas.openxmlformats.org/officeDocument/2006/relationships/font" Target="fonts/MavenPr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Nunito-bold.fntdata"/><Relationship Id="rId18" Type="http://schemas.openxmlformats.org/officeDocument/2006/relationships/font" Target="fonts/Nuni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05c3366cb9_0_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05c3366cb9_0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05c3366cb9_0_6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05c3366cb9_0_6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05c3366cb9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05c3366cb9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05c3366cb9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05c3366cb9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05c3366cb9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05c3366cb9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05c3366cb9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05c3366cb9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05c3366cb9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05c3366cb9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05c3366cb9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05c3366cb9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5c3366cb9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5c3366cb9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oogle Shape;274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75" name="Google Shape;275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4" name="Google Shape;294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96" name="Google Shape;296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97" name="Google Shape;297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98" name="Google Shape;298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9" name="Google Shape;29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0" name="Google Shape;300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4" name="Google Shape;304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05" name="Google Shape;305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9" name="Google Shape;309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1" name="Google Shape;311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5" name="Google Shape;315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16" name="Google Shape;316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8" name="Google Shape;318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9" name="Google Shape;31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22" name="Google Shape;322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328" name="Google Shape;328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0" name="Google Shape;330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31" name="Google Shape;33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32" name="Google Shape;332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Anomaly Detection in theme park rides</a:t>
            </a:r>
            <a:endParaRPr/>
          </a:p>
        </p:txBody>
      </p:sp>
      <p:sp>
        <p:nvSpPr>
          <p:cNvPr id="338" name="Google Shape;338;p1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 Prosper S Mapfeka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AUTOENCODER TRAINING LOSSES</a:t>
            </a:r>
            <a:endParaRPr/>
          </a:p>
        </p:txBody>
      </p:sp>
      <p:sp>
        <p:nvSpPr>
          <p:cNvPr id="423" name="Google Shape;423;p26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24" name="Google Shape;424;p26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25" name="Google Shape;425;p26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6" name="Google Shape;426;p26"/>
          <p:cNvSpPr txBox="1"/>
          <p:nvPr/>
        </p:nvSpPr>
        <p:spPr>
          <a:xfrm>
            <a:off x="4101725" y="1939125"/>
            <a:ext cx="461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427" name="Google Shape;427;p26"/>
          <p:cNvSpPr txBox="1"/>
          <p:nvPr/>
        </p:nvSpPr>
        <p:spPr>
          <a:xfrm>
            <a:off x="561075" y="4001325"/>
            <a:ext cx="7105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After feeding the autoencoder with training data, the losses for each sensor wer plotted. A threshold was defined for each sensor, above which the data would be flagged as anomolous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28" name="Google Shape;4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1171" y="1138425"/>
            <a:ext cx="3715999" cy="298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AUTOENCODER TEST LOSSES</a:t>
            </a:r>
            <a:endParaRPr/>
          </a:p>
        </p:txBody>
      </p:sp>
      <p:sp>
        <p:nvSpPr>
          <p:cNvPr id="434" name="Google Shape;434;p27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35" name="Google Shape;435;p27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36" name="Google Shape;436;p27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37" name="Google Shape;437;p27"/>
          <p:cNvSpPr txBox="1"/>
          <p:nvPr/>
        </p:nvSpPr>
        <p:spPr>
          <a:xfrm>
            <a:off x="4101725" y="1939125"/>
            <a:ext cx="461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438" name="Google Shape;438;p27"/>
          <p:cNvSpPr txBox="1"/>
          <p:nvPr/>
        </p:nvSpPr>
        <p:spPr>
          <a:xfrm>
            <a:off x="561075" y="4001325"/>
            <a:ext cx="710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Test data was then input to the autoencoder. This data was made from the car having its wheels damaged.The losses in reconstruction of test data were measured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39" name="Google Shape;4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8925" y="1226225"/>
            <a:ext cx="3409500" cy="271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AUTOENCODER TEST LOSSES</a:t>
            </a:r>
            <a:endParaRPr/>
          </a:p>
        </p:txBody>
      </p:sp>
      <p:sp>
        <p:nvSpPr>
          <p:cNvPr id="445" name="Google Shape;445;p28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46" name="Google Shape;446;p28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47" name="Google Shape;447;p28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48" name="Google Shape;448;p28"/>
          <p:cNvSpPr txBox="1"/>
          <p:nvPr/>
        </p:nvSpPr>
        <p:spPr>
          <a:xfrm>
            <a:off x="4101725" y="1939125"/>
            <a:ext cx="461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449" name="Google Shape;449;p28"/>
          <p:cNvSpPr txBox="1"/>
          <p:nvPr/>
        </p:nvSpPr>
        <p:spPr>
          <a:xfrm>
            <a:off x="561075" y="4001325"/>
            <a:ext cx="710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Test losses were then tallied, and comparisons made between set thresholds and test losses. This way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anomalous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data points are detected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50" name="Google Shape;4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0188" y="1243013"/>
            <a:ext cx="6143625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344" name="Google Shape;344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 are many types of faults which occur in theme park rides, which sensors only report at the moment of failure . This causes downtime which causes customer dissatisfaction. Anomaly detection can be used to detect emerging errors , and other types of errors that conventional sensors cannot pick up 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This project,uses a line follower robot </a:t>
            </a:r>
            <a:r>
              <a:rPr lang="en-GB"/>
              <a:t>vehicle</a:t>
            </a:r>
            <a:r>
              <a:rPr lang="en-GB"/>
              <a:t> to demonstrate anomaly detection . An autoencoder is trained on what normal data looks like, and then tested with some anomolous data.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Pololu 3pi+ 32u4</a:t>
            </a:r>
            <a:endParaRPr/>
          </a:p>
        </p:txBody>
      </p:sp>
      <p:sp>
        <p:nvSpPr>
          <p:cNvPr id="350" name="Google Shape;350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51" name="Google Shape;351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52" name="Google Shape;352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53" name="Google Shape;3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000" y="1546800"/>
            <a:ext cx="2313650" cy="231365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19"/>
          <p:cNvSpPr txBox="1"/>
          <p:nvPr/>
        </p:nvSpPr>
        <p:spPr>
          <a:xfrm>
            <a:off x="3814650" y="1525275"/>
            <a:ext cx="4617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The Pololu 3pi+ is a line follower robot. It is designed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to follow a black line against a white background. It contains 18 sensors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Pololu 3pi+ 32u4 sensors</a:t>
            </a:r>
            <a:endParaRPr/>
          </a:p>
        </p:txBody>
      </p:sp>
      <p:sp>
        <p:nvSpPr>
          <p:cNvPr id="360" name="Google Shape;360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1" name="Google Shape;361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62" name="Google Shape;362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63" name="Google Shape;36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000" y="1546800"/>
            <a:ext cx="2313650" cy="2313650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20"/>
          <p:cNvSpPr txBox="1"/>
          <p:nvPr/>
        </p:nvSpPr>
        <p:spPr>
          <a:xfrm>
            <a:off x="3814650" y="1130575"/>
            <a:ext cx="4617300" cy="43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Line sensor1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Line sensor 2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Line sensor 3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Line sensor 4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Line sensor 5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Crash sensor left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Crash sensor right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Gyroscope x-axis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Gyroscope y-axis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Gyroscope z-axis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Accelerometer x-axis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Accelerometer y-axis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Accelerometer z-axis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Magnetometer x-axis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Magnetometer y-axis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Magnetometer z-axis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Speed sensor left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Speed sensor right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Pololu 3pi+ 32u4 Data collection</a:t>
            </a:r>
            <a:endParaRPr/>
          </a:p>
        </p:txBody>
      </p:sp>
      <p:sp>
        <p:nvSpPr>
          <p:cNvPr id="370" name="Google Shape;370;p2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71" name="Google Shape;371;p21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72" name="Google Shape;372;p21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73" name="Google Shape;37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4000" y="1546800"/>
            <a:ext cx="2313650" cy="231365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21"/>
          <p:cNvSpPr txBox="1"/>
          <p:nvPr/>
        </p:nvSpPr>
        <p:spPr>
          <a:xfrm>
            <a:off x="3814650" y="1130575"/>
            <a:ext cx="4617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A program running on the robot collects data from the 18 sensors every 50ms. That is at a rate of 20Hz. The data is sent to a bluetooth module attached to the car which then sends to the data to a bluetooth gateway device attached to a local computer. The gateway sends the data to the computer via serial interface, 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F"/>
                </a:solidFill>
                <a:highlight>
                  <a:srgbClr val="FFFFFF"/>
                </a:highlight>
              </a:rPr>
              <a:t>And then the computer stores the data in a csv file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collection overview</a:t>
            </a:r>
            <a:endParaRPr/>
          </a:p>
        </p:txBody>
      </p:sp>
      <p:sp>
        <p:nvSpPr>
          <p:cNvPr id="380" name="Google Shape;380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81" name="Google Shape;381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82" name="Google Shape;382;p22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83" name="Google Shape;383;p22"/>
          <p:cNvSpPr txBox="1"/>
          <p:nvPr/>
        </p:nvSpPr>
        <p:spPr>
          <a:xfrm>
            <a:off x="4101725" y="1939125"/>
            <a:ext cx="461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pic>
        <p:nvPicPr>
          <p:cNvPr id="384" name="Google Shape;3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5650" y="1394550"/>
            <a:ext cx="5782375" cy="321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CSV FILE</a:t>
            </a:r>
            <a:endParaRPr/>
          </a:p>
        </p:txBody>
      </p:sp>
      <p:sp>
        <p:nvSpPr>
          <p:cNvPr id="390" name="Google Shape;390;p23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91" name="Google Shape;391;p23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392" name="Google Shape;392;p23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93" name="Google Shape;393;p23"/>
          <p:cNvSpPr txBox="1"/>
          <p:nvPr/>
        </p:nvSpPr>
        <p:spPr>
          <a:xfrm>
            <a:off x="4101725" y="1939125"/>
            <a:ext cx="461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pic>
        <p:nvPicPr>
          <p:cNvPr id="394" name="Google Shape;39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013" y="1343025"/>
            <a:ext cx="8562975" cy="24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3"/>
          <p:cNvSpPr txBox="1"/>
          <p:nvPr/>
        </p:nvSpPr>
        <p:spPr>
          <a:xfrm>
            <a:off x="561075" y="4001325"/>
            <a:ext cx="7105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The image above shows the format of the csv file. Multiple files were collected for training and test purposes. For training, a 10min recording of the robot moving around a track was done, and then for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anomalous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data, the track was damaged, the car’s wheels were damaged and then one of the line sensors was blinded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GOOGLE TENSORFLOW</a:t>
            </a:r>
            <a:endParaRPr/>
          </a:p>
        </p:txBody>
      </p:sp>
      <p:sp>
        <p:nvSpPr>
          <p:cNvPr id="401" name="Google Shape;401;p24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02" name="Google Shape;402;p24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03" name="Google Shape;403;p24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04" name="Google Shape;404;p24"/>
          <p:cNvSpPr txBox="1"/>
          <p:nvPr/>
        </p:nvSpPr>
        <p:spPr>
          <a:xfrm>
            <a:off x="4101725" y="1939125"/>
            <a:ext cx="461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405" name="Google Shape;405;p24"/>
          <p:cNvSpPr txBox="1"/>
          <p:nvPr/>
        </p:nvSpPr>
        <p:spPr>
          <a:xfrm>
            <a:off x="561075" y="4001325"/>
            <a:ext cx="7105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The data was the imported into google tensorflow which is a machine learning platform developed by Google. It uses python language and Keras API.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06" name="Google Shape;40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300725"/>
            <a:ext cx="2941449" cy="24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GOOGLE TENSORFLOW AUTOENCODER</a:t>
            </a:r>
            <a:endParaRPr/>
          </a:p>
        </p:txBody>
      </p:sp>
      <p:sp>
        <p:nvSpPr>
          <p:cNvPr id="412" name="Google Shape;412;p25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13" name="Google Shape;413;p25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414" name="Google Shape;414;p25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15" name="Google Shape;415;p25"/>
          <p:cNvSpPr txBox="1"/>
          <p:nvPr/>
        </p:nvSpPr>
        <p:spPr>
          <a:xfrm>
            <a:off x="4101725" y="1939125"/>
            <a:ext cx="4617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416" name="Google Shape;416;p25"/>
          <p:cNvSpPr txBox="1"/>
          <p:nvPr/>
        </p:nvSpPr>
        <p:spPr>
          <a:xfrm>
            <a:off x="561075" y="4001325"/>
            <a:ext cx="7105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An autoencoder was used to take in data from 18 sensors, and then try to reconstruct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Output. The loss in reconstruction was used to determine if data was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anomalous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or not. The autoencoder was trained on normal data.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17" name="Google Shape;4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0400" y="1390050"/>
            <a:ext cx="5320000" cy="251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